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26"/>
  </p:notesMasterIdLst>
  <p:handoutMasterIdLst>
    <p:handoutMasterId r:id="rId27"/>
  </p:handoutMasterIdLst>
  <p:sldIdLst>
    <p:sldId id="256" r:id="rId2"/>
    <p:sldId id="264" r:id="rId3"/>
    <p:sldId id="265" r:id="rId4"/>
    <p:sldId id="266" r:id="rId5"/>
    <p:sldId id="267" r:id="rId6"/>
    <p:sldId id="268" r:id="rId7"/>
    <p:sldId id="283" r:id="rId8"/>
    <p:sldId id="284"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5" r:id="rId23"/>
    <p:sldId id="286" r:id="rId24"/>
    <p:sldId id="282" r:id="rId25"/>
  </p:sldIdLst>
  <p:sldSz cx="9144000" cy="6858000" type="screen4x3"/>
  <p:notesSz cx="7010400" cy="9236075"/>
  <p:defaultTextStyle>
    <a:defPPr>
      <a:defRPr lang="fr-CA"/>
    </a:defPPr>
    <a:lvl1pPr algn="l" rtl="0" fontAlgn="base">
      <a:spcBef>
        <a:spcPct val="0"/>
      </a:spcBef>
      <a:spcAft>
        <a:spcPct val="0"/>
      </a:spcAft>
      <a:defRPr kern="1200">
        <a:solidFill>
          <a:schemeClr val="tx1"/>
        </a:solidFill>
        <a:latin typeface="Arial" pitchFamily="34" charset="0"/>
        <a:ea typeface="Osaka" charset="-128"/>
        <a:cs typeface="+mn-cs"/>
      </a:defRPr>
    </a:lvl1pPr>
    <a:lvl2pPr marL="457200" algn="l" rtl="0" fontAlgn="base">
      <a:spcBef>
        <a:spcPct val="0"/>
      </a:spcBef>
      <a:spcAft>
        <a:spcPct val="0"/>
      </a:spcAft>
      <a:defRPr kern="1200">
        <a:solidFill>
          <a:schemeClr val="tx1"/>
        </a:solidFill>
        <a:latin typeface="Arial" pitchFamily="34" charset="0"/>
        <a:ea typeface="Osaka" charset="-128"/>
        <a:cs typeface="+mn-cs"/>
      </a:defRPr>
    </a:lvl2pPr>
    <a:lvl3pPr marL="914400" algn="l" rtl="0" fontAlgn="base">
      <a:spcBef>
        <a:spcPct val="0"/>
      </a:spcBef>
      <a:spcAft>
        <a:spcPct val="0"/>
      </a:spcAft>
      <a:defRPr kern="1200">
        <a:solidFill>
          <a:schemeClr val="tx1"/>
        </a:solidFill>
        <a:latin typeface="Arial" pitchFamily="34" charset="0"/>
        <a:ea typeface="Osaka" charset="-128"/>
        <a:cs typeface="+mn-cs"/>
      </a:defRPr>
    </a:lvl3pPr>
    <a:lvl4pPr marL="1371600" algn="l" rtl="0" fontAlgn="base">
      <a:spcBef>
        <a:spcPct val="0"/>
      </a:spcBef>
      <a:spcAft>
        <a:spcPct val="0"/>
      </a:spcAft>
      <a:defRPr kern="1200">
        <a:solidFill>
          <a:schemeClr val="tx1"/>
        </a:solidFill>
        <a:latin typeface="Arial" pitchFamily="34" charset="0"/>
        <a:ea typeface="Osaka" charset="-128"/>
        <a:cs typeface="+mn-cs"/>
      </a:defRPr>
    </a:lvl4pPr>
    <a:lvl5pPr marL="1828800" algn="l" rtl="0" fontAlgn="base">
      <a:spcBef>
        <a:spcPct val="0"/>
      </a:spcBef>
      <a:spcAft>
        <a:spcPct val="0"/>
      </a:spcAft>
      <a:defRPr kern="1200">
        <a:solidFill>
          <a:schemeClr val="tx1"/>
        </a:solidFill>
        <a:latin typeface="Arial" pitchFamily="34" charset="0"/>
        <a:ea typeface="Osaka" charset="-128"/>
        <a:cs typeface="+mn-cs"/>
      </a:defRPr>
    </a:lvl5pPr>
    <a:lvl6pPr marL="2286000" algn="l" defTabSz="914400" rtl="0" eaLnBrk="1" latinLnBrk="0" hangingPunct="1">
      <a:defRPr kern="1200">
        <a:solidFill>
          <a:schemeClr val="tx1"/>
        </a:solidFill>
        <a:latin typeface="Arial" pitchFamily="34" charset="0"/>
        <a:ea typeface="Osaka" charset="-128"/>
        <a:cs typeface="+mn-cs"/>
      </a:defRPr>
    </a:lvl6pPr>
    <a:lvl7pPr marL="2743200" algn="l" defTabSz="914400" rtl="0" eaLnBrk="1" latinLnBrk="0" hangingPunct="1">
      <a:defRPr kern="1200">
        <a:solidFill>
          <a:schemeClr val="tx1"/>
        </a:solidFill>
        <a:latin typeface="Arial" pitchFamily="34" charset="0"/>
        <a:ea typeface="Osaka" charset="-128"/>
        <a:cs typeface="+mn-cs"/>
      </a:defRPr>
    </a:lvl7pPr>
    <a:lvl8pPr marL="3200400" algn="l" defTabSz="914400" rtl="0" eaLnBrk="1" latinLnBrk="0" hangingPunct="1">
      <a:defRPr kern="1200">
        <a:solidFill>
          <a:schemeClr val="tx1"/>
        </a:solidFill>
        <a:latin typeface="Arial" pitchFamily="34" charset="0"/>
        <a:ea typeface="Osaka" charset="-128"/>
        <a:cs typeface="+mn-cs"/>
      </a:defRPr>
    </a:lvl8pPr>
    <a:lvl9pPr marL="3657600" algn="l" defTabSz="914400" rtl="0" eaLnBrk="1" latinLnBrk="0" hangingPunct="1">
      <a:defRPr kern="1200">
        <a:solidFill>
          <a:schemeClr val="tx1"/>
        </a:solidFill>
        <a:latin typeface="Arial" pitchFamily="34" charset="0"/>
        <a:ea typeface="Osaka" charset="-128"/>
        <a:cs typeface="+mn-cs"/>
      </a:defRPr>
    </a:lvl9pPr>
  </p:defaultTextStyle>
  <p:extLst>
    <p:ext uri="{EFAFB233-063F-42B5-8137-9DF3F51BA10A}">
      <p15:sldGuideLst xmlns:p15="http://schemas.microsoft.com/office/powerpoint/2012/main">
        <p15:guide id="1" orient="horz" pos="3838">
          <p15:clr>
            <a:srgbClr val="A4A3A4"/>
          </p15:clr>
        </p15:guide>
        <p15:guide id="2" orient="horz" pos="4269">
          <p15:clr>
            <a:srgbClr val="A4A3A4"/>
          </p15:clr>
        </p15:guide>
        <p15:guide id="3" pos="5494">
          <p15:clr>
            <a:srgbClr val="A4A3A4"/>
          </p15:clr>
        </p15:guide>
        <p15:guide id="4" pos="139">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745"/>
    <a:srgbClr val="4D4126"/>
    <a:srgbClr val="D4642B"/>
    <a:srgbClr val="7A7E7D"/>
    <a:srgbClr val="6B859E"/>
    <a:srgbClr val="204275"/>
    <a:srgbClr val="CB203C"/>
    <a:srgbClr val="273D5F"/>
    <a:srgbClr val="9A1F23"/>
    <a:srgbClr val="0042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32" autoAdjust="0"/>
    <p:restoredTop sz="92517" autoAdjust="0"/>
  </p:normalViewPr>
  <p:slideViewPr>
    <p:cSldViewPr showGuides="1">
      <p:cViewPr varScale="1">
        <p:scale>
          <a:sx n="118" d="100"/>
          <a:sy n="118" d="100"/>
        </p:scale>
        <p:origin x="2616" y="200"/>
      </p:cViewPr>
      <p:guideLst>
        <p:guide orient="horz" pos="3838"/>
        <p:guide orient="horz" pos="4269"/>
        <p:guide pos="5494"/>
        <p:guide pos="1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0"/>
    </p:cViewPr>
  </p:sorterViewPr>
  <p:notesViewPr>
    <p:cSldViewPr showGuides="1">
      <p:cViewPr>
        <p:scale>
          <a:sx n="106" d="100"/>
          <a:sy n="106" d="100"/>
        </p:scale>
        <p:origin x="-5250" y="-522"/>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8" name="Rectangle 4"/>
          <p:cNvSpPr>
            <a:spLocks noGrp="1" noChangeArrowheads="1"/>
          </p:cNvSpPr>
          <p:nvPr>
            <p:ph type="ftr" sz="quarter" idx="2"/>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6" name="Espace réservé du numéro de diapositive 5"/>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atin typeface="Arial" charset="0"/>
                <a:ea typeface="Osaka" pitchFamily="52" charset="-128"/>
              </a:defRPr>
            </a:lvl1pPr>
          </a:lstStyle>
          <a:p>
            <a:pPr>
              <a:defRPr/>
            </a:pPr>
            <a:fld id="{97834233-6072-4E67-9B55-28F62049FB30}" type="slidenum">
              <a:rPr lang="fr-CA"/>
              <a:pPr>
                <a:defRPr/>
              </a:pPr>
              <a:t>‹#›</a:t>
            </a:fld>
            <a:endParaRPr lang="fr-CA" dirty="0"/>
          </a:p>
        </p:txBody>
      </p:sp>
    </p:spTree>
    <p:extLst>
      <p:ext uri="{BB962C8B-B14F-4D97-AF65-F5344CB8AC3E}">
        <p14:creationId xmlns:p14="http://schemas.microsoft.com/office/powerpoint/2010/main" val="1152049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3" name="Rectangle 3"/>
          <p:cNvSpPr>
            <a:spLocks noGrp="1" noChangeArrowheads="1"/>
          </p:cNvSpPr>
          <p:nvPr>
            <p:ph type="dt" idx="1"/>
          </p:nvPr>
        </p:nvSpPr>
        <p:spPr bwMode="auto">
          <a:xfrm>
            <a:off x="3970338"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defTabSz="928688">
              <a:defRPr sz="1200">
                <a:latin typeface="Arial" charset="0"/>
                <a:ea typeface="Osaka" pitchFamily="-44" charset="-128"/>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1196975" y="692150"/>
            <a:ext cx="4618038" cy="3463925"/>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387850"/>
            <a:ext cx="5607050" cy="4156075"/>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fr-CA" noProof="0" dirty="0"/>
              <a:t>Cliquez pour modifier les styles du texte du masque</a:t>
            </a:r>
          </a:p>
          <a:p>
            <a:pPr lvl="1"/>
            <a:r>
              <a:rPr lang="fr-CA" noProof="0" dirty="0"/>
              <a:t>Deuxième niveau</a:t>
            </a:r>
          </a:p>
          <a:p>
            <a:pPr lvl="2"/>
            <a:r>
              <a:rPr lang="fr-CA" noProof="0" dirty="0"/>
              <a:t>Troisième niveau</a:t>
            </a:r>
          </a:p>
          <a:p>
            <a:pPr lvl="3"/>
            <a:r>
              <a:rPr lang="fr-CA" noProof="0" dirty="0"/>
              <a:t>Quatrième niveau</a:t>
            </a:r>
          </a:p>
          <a:p>
            <a:pPr lvl="4"/>
            <a:r>
              <a:rPr lang="fr-CA" noProof="0" dirty="0"/>
              <a:t>Cinquième niveau</a:t>
            </a:r>
          </a:p>
        </p:txBody>
      </p:sp>
      <p:sp>
        <p:nvSpPr>
          <p:cNvPr id="35846" name="Rectangle 6"/>
          <p:cNvSpPr>
            <a:spLocks noGrp="1" noChangeArrowheads="1"/>
          </p:cNvSpPr>
          <p:nvPr>
            <p:ph type="ftr" sz="quarter" idx="4"/>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7" name="Rectangle 7"/>
          <p:cNvSpPr>
            <a:spLocks noGrp="1" noChangeArrowheads="1"/>
          </p:cNvSpPr>
          <p:nvPr>
            <p:ph type="sldNum" sz="quarter" idx="5"/>
          </p:nvPr>
        </p:nvSpPr>
        <p:spPr bwMode="auto">
          <a:xfrm>
            <a:off x="3970338"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defTabSz="928688">
              <a:defRPr sz="1200">
                <a:latin typeface="Arial" charset="0"/>
                <a:ea typeface="Osaka" pitchFamily="-44" charset="-128"/>
              </a:defRPr>
            </a:lvl1pPr>
          </a:lstStyle>
          <a:p>
            <a:pPr>
              <a:defRPr/>
            </a:pPr>
            <a:fld id="{2C02CAD0-EEDB-481F-B918-496328B7E2A3}" type="slidenum">
              <a:rPr lang="fr-CA"/>
              <a:pPr>
                <a:defRPr/>
              </a:pPr>
              <a:t>‹#›</a:t>
            </a:fld>
            <a:endParaRPr lang="fr-CA" dirty="0"/>
          </a:p>
        </p:txBody>
      </p:sp>
    </p:spTree>
    <p:extLst>
      <p:ext uri="{BB962C8B-B14F-4D97-AF65-F5344CB8AC3E}">
        <p14:creationId xmlns:p14="http://schemas.microsoft.com/office/powerpoint/2010/main" val="18149424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4940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0065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2374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321047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cro-chapt-1">
    <p:spTree>
      <p:nvGrpSpPr>
        <p:cNvPr id="1" name=""/>
        <p:cNvGrpSpPr/>
        <p:nvPr/>
      </p:nvGrpSpPr>
      <p:grpSpPr>
        <a:xfrm>
          <a:off x="0" y="0"/>
          <a:ext cx="0" cy="0"/>
          <a:chOff x="0" y="0"/>
          <a:chExt cx="0" cy="0"/>
        </a:xfrm>
      </p:grpSpPr>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ro-inter-1">
    <p:spTree>
      <p:nvGrpSpPr>
        <p:cNvPr id="1" name=""/>
        <p:cNvGrpSpPr/>
        <p:nvPr/>
      </p:nvGrpSpPr>
      <p:grpSpPr>
        <a:xfrm>
          <a:off x="0" y="0"/>
          <a:ext cx="0" cy="0"/>
          <a:chOff x="0" y="0"/>
          <a:chExt cx="0" cy="0"/>
        </a:xfrm>
      </p:grpSpPr>
      <p:pic>
        <p:nvPicPr>
          <p:cNvPr id="5" name="Image 4" descr="6215_montage_PPT_macro-micro_inter_macro-1.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cro-chapt-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cro-inter-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 5" descr="6215_montage_PPT_macro-micro_01_macro-1.jpg"/>
          <p:cNvPicPr>
            <a:picLocks noChangeAspect="1"/>
          </p:cNvPicPr>
          <p:nvPr userDrawn="1"/>
        </p:nvPicPr>
        <p:blipFill>
          <a:blip r:embed="rId16" cstate="print"/>
          <a:stretch>
            <a:fillRect/>
          </a:stretch>
        </p:blipFill>
        <p:spPr>
          <a:xfrm>
            <a:off x="0" y="0"/>
            <a:ext cx="9144000" cy="6858000"/>
          </a:xfrm>
          <a:prstGeom prst="rect">
            <a:avLst/>
          </a:prstGeom>
        </p:spPr>
      </p:pic>
      <p:sp>
        <p:nvSpPr>
          <p:cNvPr id="1028" name="Espace réservé du titre 1"/>
          <p:cNvSpPr>
            <a:spLocks noGrp="1"/>
          </p:cNvSpPr>
          <p:nvPr>
            <p:ph type="title"/>
          </p:nvPr>
        </p:nvSpPr>
        <p:spPr bwMode="auto">
          <a:xfrm>
            <a:off x="1857356" y="249939"/>
            <a:ext cx="5500726" cy="1107359"/>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fr-FR" dirty="0"/>
              <a:t>Cliquez pour modifier le style du titre</a:t>
            </a:r>
            <a:endParaRPr lang="fr-CA" dirty="0"/>
          </a:p>
        </p:txBody>
      </p:sp>
      <p:pic>
        <p:nvPicPr>
          <p:cNvPr id="10" name="Picture 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0594" y="6456932"/>
            <a:ext cx="432000" cy="408008"/>
          </a:xfrm>
          <a:prstGeom prst="rect">
            <a:avLst/>
          </a:prstGeom>
        </p:spPr>
        <p:txBody>
          <a:bodyPr lIns="0" tIns="0" rIns="0" bIns="0" anchor="ctr" anchorCtr="0"/>
          <a:lstStyle>
            <a:lvl1pPr algn="r">
              <a:defRPr sz="1000" b="0">
                <a:solidFill>
                  <a:srgbClr val="6B859E"/>
                </a:solidFill>
              </a:defRPr>
            </a:lvl1pPr>
          </a:lstStyle>
          <a:p>
            <a:pPr>
              <a:defRPr/>
            </a:pPr>
            <a:fld id="{437E8A14-D642-4221-8302-C4B33561F905}" type="slidenum">
              <a:rPr lang="fr-CA" smtClean="0"/>
              <a:pPr>
                <a:defRPr/>
              </a:pPr>
              <a:t>‹#›</a:t>
            </a:fld>
            <a:endParaRPr lang="fr-CA" dirty="0"/>
          </a:p>
        </p:txBody>
      </p:sp>
      <p:sp>
        <p:nvSpPr>
          <p:cNvPr id="1029" name="Espace réservé du texte 2"/>
          <p:cNvSpPr>
            <a:spLocks noGrp="1"/>
          </p:cNvSpPr>
          <p:nvPr>
            <p:ph type="body" idx="1"/>
          </p:nvPr>
        </p:nvSpPr>
        <p:spPr bwMode="auto">
          <a:xfrm>
            <a:off x="113938" y="1714488"/>
            <a:ext cx="8607787" cy="437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 bg1="lt1" tx1="dk1" bg2="lt2" tx2="dk2" accent1="accent1" accent2="accent2" accent3="accent3" accent4="accent4" accent5="accent5" accent6="accent6" hlink="hlink" folHlink="folHlink"/>
  <p:sldLayoutIdLst>
    <p:sldLayoutId id="2147484007" r:id="rId1"/>
    <p:sldLayoutId id="2147484023" r:id="rId2"/>
    <p:sldLayoutId id="2147484018" r:id="rId3"/>
    <p:sldLayoutId id="2147484024" r:id="rId4"/>
    <p:sldLayoutId id="2147484019" r:id="rId5"/>
    <p:sldLayoutId id="2147484025" r:id="rId6"/>
    <p:sldLayoutId id="2147484020" r:id="rId7"/>
    <p:sldLayoutId id="2147484026" r:id="rId8"/>
    <p:sldLayoutId id="2147484021" r:id="rId9"/>
    <p:sldLayoutId id="2147484027" r:id="rId10"/>
    <p:sldLayoutId id="2147484022" r:id="rId11"/>
    <p:sldLayoutId id="2147484028" r:id="rId12"/>
    <p:sldLayoutId id="2147484017" r:id="rId13"/>
    <p:sldLayoutId id="2147484029" r:id="rId14"/>
  </p:sldLayoutIdLst>
  <p:hf hdr="0" ftr="0" dt="0"/>
  <p:txStyles>
    <p:titleStyle>
      <a:lvl1pPr algn="l" rtl="0" eaLnBrk="0" fontAlgn="base" hangingPunct="0">
        <a:lnSpc>
          <a:spcPts val="3400"/>
        </a:lnSpc>
        <a:spcBef>
          <a:spcPct val="0"/>
        </a:spcBef>
        <a:spcAft>
          <a:spcPct val="0"/>
        </a:spcAft>
        <a:defRPr sz="3000" b="1"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2600">
          <a:solidFill>
            <a:srgbClr val="524A3F"/>
          </a:solidFill>
          <a:latin typeface="Formata-Medium" pitchFamily="34" charset="0"/>
          <a:cs typeface="Arial" charset="0"/>
        </a:defRPr>
      </a:lvl2pPr>
      <a:lvl3pPr algn="l" rtl="0" eaLnBrk="0" fontAlgn="base" hangingPunct="0">
        <a:spcBef>
          <a:spcPct val="0"/>
        </a:spcBef>
        <a:spcAft>
          <a:spcPct val="0"/>
        </a:spcAft>
        <a:defRPr sz="2600">
          <a:solidFill>
            <a:srgbClr val="524A3F"/>
          </a:solidFill>
          <a:latin typeface="Formata-Medium" pitchFamily="34" charset="0"/>
          <a:cs typeface="Arial" charset="0"/>
        </a:defRPr>
      </a:lvl3pPr>
      <a:lvl4pPr algn="l" rtl="0" eaLnBrk="0" fontAlgn="base" hangingPunct="0">
        <a:spcBef>
          <a:spcPct val="0"/>
        </a:spcBef>
        <a:spcAft>
          <a:spcPct val="0"/>
        </a:spcAft>
        <a:defRPr sz="2600">
          <a:solidFill>
            <a:srgbClr val="524A3F"/>
          </a:solidFill>
          <a:latin typeface="Formata-Medium" pitchFamily="34" charset="0"/>
          <a:cs typeface="Arial" charset="0"/>
        </a:defRPr>
      </a:lvl4pPr>
      <a:lvl5pPr algn="l" rtl="0" eaLnBrk="0" fontAlgn="base" hangingPunct="0">
        <a:spcBef>
          <a:spcPct val="0"/>
        </a:spcBef>
        <a:spcAft>
          <a:spcPct val="0"/>
        </a:spcAft>
        <a:defRPr sz="2600">
          <a:solidFill>
            <a:srgbClr val="524A3F"/>
          </a:solidFill>
          <a:latin typeface="Formata-Medium" pitchFamily="34" charset="0"/>
          <a:cs typeface="Arial" charset="0"/>
        </a:defRPr>
      </a:lvl5pPr>
      <a:lvl6pPr marL="457200" algn="l" rtl="0" fontAlgn="base">
        <a:spcBef>
          <a:spcPct val="0"/>
        </a:spcBef>
        <a:spcAft>
          <a:spcPct val="0"/>
        </a:spcAft>
        <a:defRPr sz="3000" b="1">
          <a:solidFill>
            <a:schemeClr val="bg1"/>
          </a:solidFill>
          <a:latin typeface="BlissMedium" pitchFamily="2" charset="0"/>
        </a:defRPr>
      </a:lvl6pPr>
      <a:lvl7pPr marL="914400" algn="l" rtl="0" fontAlgn="base">
        <a:spcBef>
          <a:spcPct val="0"/>
        </a:spcBef>
        <a:spcAft>
          <a:spcPct val="0"/>
        </a:spcAft>
        <a:defRPr sz="3000" b="1">
          <a:solidFill>
            <a:schemeClr val="bg1"/>
          </a:solidFill>
          <a:latin typeface="BlissMedium" pitchFamily="2" charset="0"/>
        </a:defRPr>
      </a:lvl7pPr>
      <a:lvl8pPr marL="1371600" algn="l" rtl="0" fontAlgn="base">
        <a:spcBef>
          <a:spcPct val="0"/>
        </a:spcBef>
        <a:spcAft>
          <a:spcPct val="0"/>
        </a:spcAft>
        <a:defRPr sz="3000" b="1">
          <a:solidFill>
            <a:schemeClr val="bg1"/>
          </a:solidFill>
          <a:latin typeface="BlissMedium" pitchFamily="2" charset="0"/>
        </a:defRPr>
      </a:lvl8pPr>
      <a:lvl9pPr marL="1828800" algn="l" rtl="0" fontAlgn="base">
        <a:spcBef>
          <a:spcPct val="0"/>
        </a:spcBef>
        <a:spcAft>
          <a:spcPct val="0"/>
        </a:spcAft>
        <a:defRPr sz="3000" b="1">
          <a:solidFill>
            <a:schemeClr val="bg1"/>
          </a:solidFill>
          <a:latin typeface="BlissMedium" pitchFamily="2" charset="0"/>
        </a:defRPr>
      </a:lvl9pPr>
    </p:titleStyle>
    <p:bodyStyle>
      <a:lvl1pPr marL="0" indent="0" algn="l" rtl="0" eaLnBrk="0" fontAlgn="base" hangingPunct="0">
        <a:spcBef>
          <a:spcPct val="20000"/>
        </a:spcBef>
        <a:spcAft>
          <a:spcPct val="0"/>
        </a:spcAft>
        <a:buClr>
          <a:srgbClr val="D9C59E"/>
        </a:buClr>
        <a:buSzPct val="110000"/>
        <a:buFontTx/>
        <a:buNone/>
        <a:defRPr sz="2600" b="0" kern="1200">
          <a:solidFill>
            <a:srgbClr val="6B859E"/>
          </a:solidFill>
          <a:latin typeface="Arial" pitchFamily="34" charset="0"/>
          <a:ea typeface="+mn-ea"/>
          <a:cs typeface="Arial" pitchFamily="34" charset="0"/>
        </a:defRPr>
      </a:lvl1pPr>
      <a:lvl2pPr marL="361950" indent="-180975" algn="l" rtl="0" eaLnBrk="0" fontAlgn="base" hangingPunct="0">
        <a:spcBef>
          <a:spcPct val="20000"/>
        </a:spcBef>
        <a:spcAft>
          <a:spcPts val="300"/>
        </a:spcAft>
        <a:buClr>
          <a:srgbClr val="D4642B"/>
        </a:buClr>
        <a:buFont typeface="Wingdings" pitchFamily="2" charset="2"/>
        <a:buChar char="§"/>
        <a:defRPr sz="2500" kern="1200">
          <a:solidFill>
            <a:srgbClr val="272525"/>
          </a:solidFill>
          <a:latin typeface="Arial" pitchFamily="34" charset="0"/>
          <a:ea typeface="+mn-ea"/>
          <a:cs typeface="Arial" pitchFamily="34" charset="0"/>
        </a:defRPr>
      </a:lvl2pPr>
      <a:lvl3pPr marL="714375" indent="-171450" algn="l" rtl="0" eaLnBrk="0" fontAlgn="base" hangingPunct="0">
        <a:spcBef>
          <a:spcPct val="20000"/>
        </a:spcBef>
        <a:spcAft>
          <a:spcPts val="300"/>
        </a:spcAft>
        <a:buClr>
          <a:srgbClr val="D4642B"/>
        </a:buClr>
        <a:buFont typeface="Wingdings" pitchFamily="2" charset="2"/>
        <a:buChar char="§"/>
        <a:defRPr sz="2300" kern="1200">
          <a:solidFill>
            <a:srgbClr val="272525"/>
          </a:solidFill>
          <a:latin typeface="Arial" pitchFamily="34" charset="0"/>
          <a:ea typeface="+mn-ea"/>
          <a:cs typeface="Arial" pitchFamily="34" charset="0"/>
        </a:defRPr>
      </a:lvl3pPr>
      <a:lvl4pPr marL="1076325" indent="-180975" algn="l" rtl="0" eaLnBrk="0" fontAlgn="base" hangingPunct="0">
        <a:spcBef>
          <a:spcPct val="20000"/>
        </a:spcBef>
        <a:spcAft>
          <a:spcPts val="300"/>
        </a:spcAft>
        <a:buClr>
          <a:srgbClr val="D4642B"/>
        </a:buClr>
        <a:buFont typeface="Wingdings" pitchFamily="2" charset="2"/>
        <a:buChar char="§"/>
        <a:defRPr sz="2000" kern="1200">
          <a:solidFill>
            <a:srgbClr val="272525"/>
          </a:solidFill>
          <a:latin typeface="Arial" pitchFamily="34" charset="0"/>
          <a:ea typeface="+mn-ea"/>
          <a:cs typeface="Arial" pitchFamily="34" charset="0"/>
        </a:defRPr>
      </a:lvl4pPr>
      <a:lvl5pPr marL="1438275" indent="-180975" algn="l" rtl="0" eaLnBrk="0" fontAlgn="base" hangingPunct="0">
        <a:spcBef>
          <a:spcPct val="20000"/>
        </a:spcBef>
        <a:spcAft>
          <a:spcPct val="0"/>
        </a:spcAft>
        <a:buClr>
          <a:srgbClr val="D4642B"/>
        </a:buClr>
        <a:buFont typeface="Wingdings" pitchFamily="2" charset="2"/>
        <a:buChar char="§"/>
        <a:defRPr sz="1700" kern="1200">
          <a:solidFill>
            <a:srgbClr val="27252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9IchF7qQvg" TargetMode="External"/><Relationship Id="rId2" Type="http://schemas.openxmlformats.org/officeDocument/2006/relationships/hyperlink" Target="https://www.statcan.gc.ca/" TargetMode="External"/><Relationship Id="rId1" Type="http://schemas.openxmlformats.org/officeDocument/2006/relationships/slideLayout" Target="../slideLayouts/slideLayout4.xml"/><Relationship Id="rId5" Type="http://schemas.openxmlformats.org/officeDocument/2006/relationships/hyperlink" Target="https://www.youtube.com/watch?v=70f0JtJdZ1M" TargetMode="External"/><Relationship Id="rId4" Type="http://schemas.openxmlformats.org/officeDocument/2006/relationships/hyperlink" Target="https://www.youtube.com/watch?v=FgZcjrF4CQ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150.statcan.gc.ca/t1/tbl1/fr/cv.action?pid=18100007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L’indice </a:t>
            </a:r>
            <a:br>
              <a:rPr lang="fr-CA" dirty="0"/>
            </a:br>
            <a:r>
              <a:rPr lang="fr-CA" dirty="0"/>
              <a:t>des prix à la consommation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10</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b="1" dirty="0"/>
              <a:t>Les problèmes liés au calcul du coût de la vie</a:t>
            </a:r>
          </a:p>
          <a:p>
            <a:pPr lvl="1"/>
            <a:r>
              <a:rPr lang="fr-CA" dirty="0"/>
              <a:t>L’IPC vise à mesurer l’évolution du coût de la vie. Or,   cet indice est loin d’être parfait. Il se heurte à quatre difficultés :</a:t>
            </a:r>
          </a:p>
          <a:p>
            <a:pPr lvl="2"/>
            <a:r>
              <a:rPr lang="fr-CA" dirty="0"/>
              <a:t>Le biais de substitution.</a:t>
            </a:r>
          </a:p>
          <a:p>
            <a:pPr lvl="2"/>
            <a:r>
              <a:rPr lang="fr-CA" dirty="0"/>
              <a:t>L’introduction de nouveaux produits.</a:t>
            </a:r>
          </a:p>
          <a:p>
            <a:pPr lvl="2"/>
            <a:r>
              <a:rPr lang="fr-CA" dirty="0"/>
              <a:t>La variation non mesurée de la qualité.</a:t>
            </a:r>
          </a:p>
          <a:p>
            <a:pPr lvl="2"/>
            <a:r>
              <a:rPr lang="fr-CA" dirty="0"/>
              <a:t>Le biais de substitution des lieux de vente. </a:t>
            </a:r>
          </a:p>
          <a:p>
            <a:pPr lvl="1"/>
            <a:r>
              <a:rPr lang="fr-CA" dirty="0"/>
              <a:t>En raison de ces biais, l’IPC surévalue l’inflation d’environ 0,6 % par année. </a:t>
            </a:r>
          </a:p>
        </p:txBody>
      </p:sp>
    </p:spTree>
    <p:extLst>
      <p:ext uri="{BB962C8B-B14F-4D97-AF65-F5344CB8AC3E}">
        <p14:creationId xmlns:p14="http://schemas.microsoft.com/office/powerpoint/2010/main" val="2597107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L’indice </a:t>
            </a:r>
            <a:br>
              <a:rPr lang="fr-CA" dirty="0"/>
            </a:br>
            <a:r>
              <a:rPr lang="fr-CA" dirty="0"/>
              <a:t>des prix à la consommation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11</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b="1" dirty="0"/>
              <a:t>Le déflateur du PIB et l’IPC</a:t>
            </a:r>
          </a:p>
          <a:p>
            <a:pPr lvl="1"/>
            <a:r>
              <a:rPr lang="fr-CA" dirty="0"/>
              <a:t>Les économistes et les pouvoirs publics suivent attentivement les variations du déflateur du PIB, tout comme celles de l’IPC, pour estimer l’inflation.</a:t>
            </a:r>
          </a:p>
          <a:p>
            <a:pPr lvl="1"/>
            <a:r>
              <a:rPr lang="fr-CA" dirty="0"/>
              <a:t>Habituellement, ces deux statistiques évoluent de façon comparable.</a:t>
            </a:r>
          </a:p>
        </p:txBody>
      </p:sp>
    </p:spTree>
    <p:extLst>
      <p:ext uri="{BB962C8B-B14F-4D97-AF65-F5344CB8AC3E}">
        <p14:creationId xmlns:p14="http://schemas.microsoft.com/office/powerpoint/2010/main" val="2579620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L’indice </a:t>
            </a:r>
            <a:br>
              <a:rPr lang="fr-CA" dirty="0"/>
            </a:br>
            <a:r>
              <a:rPr lang="fr-CA" dirty="0"/>
              <a:t>des prix à la consommation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12</a:t>
            </a:fld>
            <a:endParaRPr lang="fr-CA" dirty="0"/>
          </a:p>
        </p:txBody>
      </p:sp>
      <p:sp>
        <p:nvSpPr>
          <p:cNvPr id="7" name="Espace réservé du contenu 7"/>
          <p:cNvSpPr>
            <a:spLocks noGrp="1"/>
          </p:cNvSpPr>
          <p:nvPr>
            <p:ph sz="quarter" idx="12"/>
          </p:nvPr>
        </p:nvSpPr>
        <p:spPr>
          <a:xfrm>
            <a:off x="110944" y="1643050"/>
            <a:ext cx="9033055" cy="4449775"/>
          </a:xfrm>
        </p:spPr>
        <p:txBody>
          <a:bodyPr/>
          <a:lstStyle/>
          <a:p>
            <a:pPr marL="180975" lvl="1" indent="0">
              <a:buNone/>
            </a:pPr>
            <a:r>
              <a:rPr lang="fr-CA" sz="2600" b="1" dirty="0"/>
              <a:t>Le déflateur du PIB et l’IPC (suite)</a:t>
            </a:r>
          </a:p>
          <a:p>
            <a:pPr lvl="1"/>
            <a:r>
              <a:rPr lang="fr-CA" sz="2400" dirty="0"/>
              <a:t>Néanmoins, elles divergent parfois, pour deux raisons :</a:t>
            </a:r>
          </a:p>
          <a:p>
            <a:pPr lvl="2"/>
            <a:r>
              <a:rPr lang="fr-CA" sz="2200" dirty="0"/>
              <a:t>Le déflateur du PIB reflète les prix de </a:t>
            </a:r>
            <a:r>
              <a:rPr lang="fr-CA" sz="2400" b="1" dirty="0"/>
              <a:t>tous</a:t>
            </a:r>
            <a:r>
              <a:rPr lang="fr-CA" sz="2200" dirty="0"/>
              <a:t> les biens et services vendus au Canada, tandis que l’IPC correspond aux prix de tous les biens et services achetés par les consommateurs. </a:t>
            </a:r>
          </a:p>
          <a:p>
            <a:pPr lvl="2"/>
            <a:r>
              <a:rPr lang="fr-CA" sz="2200" dirty="0"/>
              <a:t>L’IPC compare le prix d’un panier de biens et de services durant l’année de base avec le prix de ce même panier pour l’année courante. </a:t>
            </a:r>
          </a:p>
          <a:p>
            <a:pPr lvl="2"/>
            <a:r>
              <a:rPr lang="fr-CA" sz="2200" dirty="0"/>
              <a:t>Le déflateur du PIB, quant à lui, compare les prix des biens et des services vendus de façon courante avec les prix des mêmes biens et services produits lors de l’année de référence.</a:t>
            </a:r>
          </a:p>
        </p:txBody>
      </p:sp>
    </p:spTree>
    <p:extLst>
      <p:ext uri="{BB962C8B-B14F-4D97-AF65-F5344CB8AC3E}">
        <p14:creationId xmlns:p14="http://schemas.microsoft.com/office/powerpoint/2010/main" val="1234438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255245"/>
            <a:ext cx="7179141" cy="1157531"/>
          </a:xfrm>
        </p:spPr>
        <p:txBody>
          <a:bodyPr/>
          <a:lstStyle/>
          <a:p>
            <a:r>
              <a:rPr lang="fr-CA" sz="2600" dirty="0"/>
              <a:t>Figure 6.2 : </a:t>
            </a:r>
            <a:br>
              <a:rPr lang="fr-CA" sz="2600" dirty="0"/>
            </a:br>
            <a:r>
              <a:rPr lang="fr-CA" sz="2600" dirty="0"/>
              <a:t>Deux mesures de l’inflation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13</a:t>
            </a:fld>
            <a:endParaRPr lang="fr-CA" dirty="0"/>
          </a:p>
        </p:txBody>
      </p:sp>
      <p:pic>
        <p:nvPicPr>
          <p:cNvPr id="4" name="Image 3" descr="macro_figure6-2.jpg"/>
          <p:cNvPicPr>
            <a:picLocks noChangeAspect="1"/>
          </p:cNvPicPr>
          <p:nvPr/>
        </p:nvPicPr>
        <p:blipFill>
          <a:blip r:embed="rId3"/>
          <a:stretch>
            <a:fillRect/>
          </a:stretch>
        </p:blipFill>
        <p:spPr>
          <a:xfrm>
            <a:off x="1600199" y="1524000"/>
            <a:ext cx="6147620" cy="4648200"/>
          </a:xfrm>
          <a:prstGeom prst="rect">
            <a:avLst/>
          </a:prstGeom>
        </p:spPr>
      </p:pic>
    </p:spTree>
    <p:extLst>
      <p:ext uri="{BB962C8B-B14F-4D97-AF65-F5344CB8AC3E}">
        <p14:creationId xmlns:p14="http://schemas.microsoft.com/office/powerpoint/2010/main" val="135135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07134" cy="1157531"/>
          </a:xfrm>
        </p:spPr>
        <p:txBody>
          <a:bodyPr/>
          <a:lstStyle/>
          <a:p>
            <a:r>
              <a:rPr lang="fr-CA" sz="2800" dirty="0"/>
              <a:t>La correction des variables économiques pour tenir compte de l’inflation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14</a:t>
            </a:fld>
            <a:endParaRPr lang="fr-CA" dirty="0"/>
          </a:p>
        </p:txBody>
      </p:sp>
      <p:sp>
        <p:nvSpPr>
          <p:cNvPr id="7" name="Espace réservé du contenu 7"/>
          <p:cNvSpPr>
            <a:spLocks noGrp="1"/>
          </p:cNvSpPr>
          <p:nvPr>
            <p:ph sz="quarter" idx="12"/>
          </p:nvPr>
        </p:nvSpPr>
        <p:spPr>
          <a:xfrm>
            <a:off x="110945" y="1643050"/>
            <a:ext cx="8349487" cy="4449775"/>
          </a:xfrm>
        </p:spPr>
        <p:txBody>
          <a:bodyPr/>
          <a:lstStyle/>
          <a:p>
            <a:pPr marL="180975" lvl="1" indent="0">
              <a:buNone/>
            </a:pPr>
            <a:r>
              <a:rPr lang="fr-CA" sz="2600" b="1" dirty="0"/>
              <a:t>La valeur de la monnaie au fil du temps</a:t>
            </a:r>
          </a:p>
          <a:p>
            <a:pPr lvl="1"/>
            <a:r>
              <a:rPr lang="fr-CA" dirty="0"/>
              <a:t>Un dollar ne permet pas d’acheter la même quantité  de biens et de services en 2013 qu’en 1931. </a:t>
            </a:r>
          </a:p>
          <a:p>
            <a:pPr lvl="1"/>
            <a:r>
              <a:rPr lang="fr-CA" dirty="0"/>
              <a:t>En effet, la hausse graduelle des prix a érodé              le pouvoir d’achat du dollar.</a:t>
            </a:r>
          </a:p>
        </p:txBody>
      </p:sp>
    </p:spTree>
    <p:extLst>
      <p:ext uri="{BB962C8B-B14F-4D97-AF65-F5344CB8AC3E}">
        <p14:creationId xmlns:p14="http://schemas.microsoft.com/office/powerpoint/2010/main" val="2248777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07134" cy="1157531"/>
          </a:xfrm>
        </p:spPr>
        <p:txBody>
          <a:bodyPr/>
          <a:lstStyle/>
          <a:p>
            <a:r>
              <a:rPr lang="fr-CA" sz="2800" dirty="0"/>
              <a:t>La correction des variables économiques pour tenir compte de l’inflation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15</a:t>
            </a:fld>
            <a:endParaRPr lang="fr-CA" dirty="0"/>
          </a:p>
        </p:txBody>
      </p:sp>
      <p:sp>
        <p:nvSpPr>
          <p:cNvPr id="7" name="Espace réservé du contenu 7"/>
          <p:cNvSpPr>
            <a:spLocks noGrp="1"/>
          </p:cNvSpPr>
          <p:nvPr>
            <p:ph sz="quarter" idx="12"/>
          </p:nvPr>
        </p:nvSpPr>
        <p:spPr>
          <a:xfrm>
            <a:off x="110945" y="1643051"/>
            <a:ext cx="8610780" cy="2362014"/>
          </a:xfrm>
        </p:spPr>
        <p:txBody>
          <a:bodyPr/>
          <a:lstStyle/>
          <a:p>
            <a:pPr marL="180975" lvl="1" indent="0">
              <a:buNone/>
            </a:pPr>
            <a:r>
              <a:rPr lang="fr-CA" sz="2600" b="1" dirty="0"/>
              <a:t>La valeur de la monnaie au fil du temps (suite)</a:t>
            </a:r>
          </a:p>
          <a:p>
            <a:pPr lvl="1"/>
            <a:r>
              <a:rPr lang="fr-CA" sz="2400" dirty="0"/>
              <a:t>Comment comparer le salaire de 4 000 $ en 1931 des députés fédéraux avec leur salaire actuel ?</a:t>
            </a:r>
          </a:p>
          <a:p>
            <a:pPr lvl="1"/>
            <a:r>
              <a:rPr lang="fr-CA" sz="2400" dirty="0"/>
              <a:t>Statistique Canada indique un IPC de 8,2 pour 1931 et de 123,1 pour 2013 (l’année de base étant 2002).</a:t>
            </a:r>
          </a:p>
        </p:txBody>
      </p:sp>
      <p:sp>
        <p:nvSpPr>
          <p:cNvPr id="4" name="TextBox 3"/>
          <p:cNvSpPr txBox="1"/>
          <p:nvPr/>
        </p:nvSpPr>
        <p:spPr>
          <a:xfrm>
            <a:off x="1037793" y="3882704"/>
            <a:ext cx="5616624" cy="461665"/>
          </a:xfrm>
          <a:prstGeom prst="rect">
            <a:avLst/>
          </a:prstGeom>
          <a:noFill/>
        </p:spPr>
        <p:txBody>
          <a:bodyPr wrap="square" rtlCol="0">
            <a:spAutoFit/>
          </a:bodyPr>
          <a:lstStyle/>
          <a:p>
            <a:r>
              <a:rPr lang="fr-CA" sz="2400" dirty="0"/>
              <a:t>Salaire de 1931 en dollars de 2013</a:t>
            </a:r>
          </a:p>
        </p:txBody>
      </p:sp>
      <p:sp>
        <p:nvSpPr>
          <p:cNvPr id="8" name="TextBox 7"/>
          <p:cNvSpPr txBox="1"/>
          <p:nvPr/>
        </p:nvSpPr>
        <p:spPr>
          <a:xfrm>
            <a:off x="1043608" y="4509811"/>
            <a:ext cx="7284457" cy="1508105"/>
          </a:xfrm>
          <a:prstGeom prst="rect">
            <a:avLst/>
          </a:prstGeom>
          <a:noFill/>
        </p:spPr>
        <p:txBody>
          <a:bodyPr wrap="square" rtlCol="0">
            <a:spAutoFit/>
          </a:bodyPr>
          <a:lstStyle/>
          <a:p>
            <a:pPr>
              <a:spcAft>
                <a:spcPts val="1200"/>
              </a:spcAft>
            </a:pPr>
            <a:r>
              <a:rPr lang="fr-FR" sz="2400" dirty="0"/>
              <a:t>= salaire de 1931 × (IPC de 2013/IPC de 1931)</a:t>
            </a:r>
          </a:p>
          <a:p>
            <a:pPr>
              <a:spcAft>
                <a:spcPts val="1200"/>
              </a:spcAft>
            </a:pPr>
            <a:r>
              <a:rPr lang="fr-FR" sz="2400" dirty="0"/>
              <a:t>= 4 000 $ × (123,1/8,2)</a:t>
            </a:r>
          </a:p>
          <a:p>
            <a:pPr>
              <a:spcAft>
                <a:spcPts val="1200"/>
              </a:spcAft>
            </a:pPr>
            <a:r>
              <a:rPr lang="fr-FR" sz="2400" dirty="0"/>
              <a:t>= 60 049 $</a:t>
            </a:r>
            <a:endParaRPr lang="fr-CA" sz="2800" dirty="0"/>
          </a:p>
        </p:txBody>
      </p:sp>
    </p:spTree>
    <p:extLst>
      <p:ext uri="{BB962C8B-B14F-4D97-AF65-F5344CB8AC3E}">
        <p14:creationId xmlns:p14="http://schemas.microsoft.com/office/powerpoint/2010/main" val="273010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07134" cy="1157531"/>
          </a:xfrm>
        </p:spPr>
        <p:txBody>
          <a:bodyPr/>
          <a:lstStyle/>
          <a:p>
            <a:r>
              <a:rPr lang="fr-CA" sz="2800" dirty="0"/>
              <a:t>La correction des variables économiques pour tenir compte de l’inflation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16</a:t>
            </a:fld>
            <a:endParaRPr lang="fr-CA" dirty="0"/>
          </a:p>
        </p:txBody>
      </p:sp>
      <p:sp>
        <p:nvSpPr>
          <p:cNvPr id="7" name="Espace réservé du contenu 7"/>
          <p:cNvSpPr>
            <a:spLocks noGrp="1"/>
          </p:cNvSpPr>
          <p:nvPr>
            <p:ph sz="quarter" idx="12"/>
          </p:nvPr>
        </p:nvSpPr>
        <p:spPr>
          <a:xfrm>
            <a:off x="110944" y="1643050"/>
            <a:ext cx="8853543" cy="4449775"/>
          </a:xfrm>
        </p:spPr>
        <p:txBody>
          <a:bodyPr/>
          <a:lstStyle/>
          <a:p>
            <a:pPr marL="180975" lvl="1" indent="0">
              <a:buNone/>
            </a:pPr>
            <a:r>
              <a:rPr lang="fr-CA" sz="2600" b="1" dirty="0"/>
              <a:t>L’indexation</a:t>
            </a:r>
          </a:p>
          <a:p>
            <a:pPr lvl="1"/>
            <a:r>
              <a:rPr lang="fr-CA" b="1" dirty="0"/>
              <a:t>Indexation</a:t>
            </a:r>
            <a:r>
              <a:rPr lang="fr-CA" dirty="0"/>
              <a:t> : Réajustement automatique d’une somme    en fonction du taux d’inflation.</a:t>
            </a:r>
          </a:p>
          <a:p>
            <a:pPr lvl="1"/>
            <a:r>
              <a:rPr lang="fr-CA" dirty="0"/>
              <a:t>De nombreuses conventions collectives prévoient          une indexation partielle ou totale des salaires, selon l’indice des prix à la consommation.</a:t>
            </a:r>
          </a:p>
          <a:p>
            <a:pPr lvl="1"/>
            <a:r>
              <a:rPr lang="fr-CA" dirty="0"/>
              <a:t>Cette disposition des conventions collectives est appelée « indemnité de vie chère » (IVC).  </a:t>
            </a:r>
          </a:p>
          <a:p>
            <a:pPr lvl="1"/>
            <a:r>
              <a:rPr lang="fr-CA" dirty="0"/>
              <a:t>L’IVC a pour résultat de faire augmenter automatiquement les salaires à chaque hausse de l’IPC. </a:t>
            </a:r>
          </a:p>
          <a:p>
            <a:pPr lvl="1"/>
            <a:endParaRPr lang="fr-CA" dirty="0"/>
          </a:p>
        </p:txBody>
      </p:sp>
    </p:spTree>
    <p:extLst>
      <p:ext uri="{BB962C8B-B14F-4D97-AF65-F5344CB8AC3E}">
        <p14:creationId xmlns:p14="http://schemas.microsoft.com/office/powerpoint/2010/main" val="1273151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07134" cy="1157531"/>
          </a:xfrm>
        </p:spPr>
        <p:txBody>
          <a:bodyPr/>
          <a:lstStyle/>
          <a:p>
            <a:r>
              <a:rPr lang="fr-CA" sz="2800" dirty="0"/>
              <a:t>La correction des variables économiques pour tenir compte de l’inflation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17</a:t>
            </a:fld>
            <a:endParaRPr lang="fr-CA" dirty="0"/>
          </a:p>
        </p:txBody>
      </p:sp>
      <p:sp>
        <p:nvSpPr>
          <p:cNvPr id="7" name="Espace réservé du contenu 7"/>
          <p:cNvSpPr>
            <a:spLocks noGrp="1"/>
          </p:cNvSpPr>
          <p:nvPr>
            <p:ph sz="quarter" idx="12"/>
          </p:nvPr>
        </p:nvSpPr>
        <p:spPr>
          <a:xfrm>
            <a:off x="110944" y="1643050"/>
            <a:ext cx="8853543" cy="4449775"/>
          </a:xfrm>
        </p:spPr>
        <p:txBody>
          <a:bodyPr/>
          <a:lstStyle/>
          <a:p>
            <a:pPr marL="180975" lvl="1" indent="0">
              <a:buNone/>
            </a:pPr>
            <a:r>
              <a:rPr lang="fr-CA" sz="2600" b="1" dirty="0"/>
              <a:t>Le taux d’intérêt réel et le taux d’intérêt nominal</a:t>
            </a:r>
          </a:p>
          <a:p>
            <a:pPr lvl="1"/>
            <a:r>
              <a:rPr lang="fr-CA" dirty="0"/>
              <a:t>La notion d’intérêt fait appel à la comparaison de sommes d’argent à différents moments. </a:t>
            </a:r>
          </a:p>
          <a:p>
            <a:pPr lvl="1"/>
            <a:r>
              <a:rPr lang="fr-CA" dirty="0"/>
              <a:t>Il faut donc corriger les effets de l’inflation. </a:t>
            </a:r>
          </a:p>
          <a:p>
            <a:pPr lvl="1"/>
            <a:r>
              <a:rPr lang="fr-CA" dirty="0"/>
              <a:t>Prenons un exemple : </a:t>
            </a:r>
          </a:p>
          <a:p>
            <a:pPr lvl="2"/>
            <a:r>
              <a:rPr lang="fr-CA" dirty="0"/>
              <a:t>Christophe dépose 1 000 $ dans un compte en banque qui lui rapporte un intérêt annuel de 5 %. </a:t>
            </a:r>
          </a:p>
          <a:p>
            <a:pPr lvl="2"/>
            <a:r>
              <a:rPr lang="fr-CA" dirty="0"/>
              <a:t>Après un an, Christophe retire 1 050 $.</a:t>
            </a:r>
          </a:p>
          <a:p>
            <a:pPr lvl="1"/>
            <a:endParaRPr lang="fr-CA" dirty="0"/>
          </a:p>
        </p:txBody>
      </p:sp>
    </p:spTree>
    <p:extLst>
      <p:ext uri="{BB962C8B-B14F-4D97-AF65-F5344CB8AC3E}">
        <p14:creationId xmlns:p14="http://schemas.microsoft.com/office/powerpoint/2010/main" val="1054767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07134" cy="1157531"/>
          </a:xfrm>
        </p:spPr>
        <p:txBody>
          <a:bodyPr/>
          <a:lstStyle/>
          <a:p>
            <a:r>
              <a:rPr lang="fr-CA" sz="2800" dirty="0"/>
              <a:t>La correction des variables économiques pour tenir compte de l’inflation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18</a:t>
            </a:fld>
            <a:endParaRPr lang="fr-CA" dirty="0"/>
          </a:p>
        </p:txBody>
      </p:sp>
      <p:sp>
        <p:nvSpPr>
          <p:cNvPr id="7" name="Espace réservé du contenu 7"/>
          <p:cNvSpPr>
            <a:spLocks noGrp="1"/>
          </p:cNvSpPr>
          <p:nvPr>
            <p:ph sz="quarter" idx="12"/>
          </p:nvPr>
        </p:nvSpPr>
        <p:spPr>
          <a:xfrm>
            <a:off x="110944" y="1643050"/>
            <a:ext cx="8853543" cy="4449775"/>
          </a:xfrm>
        </p:spPr>
        <p:txBody>
          <a:bodyPr/>
          <a:lstStyle/>
          <a:p>
            <a:pPr marL="180975" lvl="1" indent="0">
              <a:buNone/>
            </a:pPr>
            <a:r>
              <a:rPr lang="fr-CA" sz="2600" b="1" dirty="0"/>
              <a:t>Le taux d’intérêt réel et le taux d’intérêt nominal (suite)</a:t>
            </a:r>
          </a:p>
          <a:p>
            <a:pPr lvl="1"/>
            <a:r>
              <a:rPr lang="fr-CA" dirty="0"/>
              <a:t>Christophe est-il plus riche de 50 $ que lorsqu’il a fait     son dépôt, il y a un an ?</a:t>
            </a:r>
          </a:p>
          <a:p>
            <a:pPr lvl="1"/>
            <a:r>
              <a:rPr lang="fr-CA" dirty="0"/>
              <a:t>Si le taux d’inflation a été de 2 %, la somme dont il dispose pour l’achat de biens et de services n’a augmenté que de 3 %. </a:t>
            </a:r>
          </a:p>
          <a:p>
            <a:pPr lvl="1"/>
            <a:r>
              <a:rPr lang="fr-CA" dirty="0"/>
              <a:t>Si le taux d’inflation a été de 10 %, son pouvoir d’achat a baissé de 5 %.</a:t>
            </a:r>
          </a:p>
        </p:txBody>
      </p:sp>
    </p:spTree>
    <p:extLst>
      <p:ext uri="{BB962C8B-B14F-4D97-AF65-F5344CB8AC3E}">
        <p14:creationId xmlns:p14="http://schemas.microsoft.com/office/powerpoint/2010/main" val="3468759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07134" cy="1157531"/>
          </a:xfrm>
        </p:spPr>
        <p:txBody>
          <a:bodyPr/>
          <a:lstStyle/>
          <a:p>
            <a:r>
              <a:rPr lang="fr-CA" sz="2800" dirty="0"/>
              <a:t>La correction des variables économiques pour tenir compte de l’inflation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19</a:t>
            </a:fld>
            <a:endParaRPr lang="fr-CA" dirty="0"/>
          </a:p>
        </p:txBody>
      </p:sp>
      <p:sp>
        <p:nvSpPr>
          <p:cNvPr id="7" name="Espace réservé du contenu 7"/>
          <p:cNvSpPr>
            <a:spLocks noGrp="1"/>
          </p:cNvSpPr>
          <p:nvPr>
            <p:ph sz="quarter" idx="12"/>
          </p:nvPr>
        </p:nvSpPr>
        <p:spPr>
          <a:xfrm>
            <a:off x="110944" y="1643050"/>
            <a:ext cx="8853543" cy="4449775"/>
          </a:xfrm>
        </p:spPr>
        <p:txBody>
          <a:bodyPr/>
          <a:lstStyle/>
          <a:p>
            <a:pPr marL="180975" lvl="1" indent="0">
              <a:buNone/>
            </a:pPr>
            <a:r>
              <a:rPr lang="fr-CA" sz="2600" b="1" dirty="0"/>
              <a:t>Le taux d’intérêt réel et le taux d’intérêt nominal (suite)</a:t>
            </a:r>
          </a:p>
          <a:p>
            <a:pPr lvl="1"/>
            <a:r>
              <a:rPr lang="fr-CA" b="1" dirty="0"/>
              <a:t>Taux d’intérêt nominal</a:t>
            </a:r>
            <a:r>
              <a:rPr lang="fr-CA" dirty="0"/>
              <a:t> : Rendement de l’épargne </a:t>
            </a:r>
            <a:br>
              <a:rPr lang="fr-CA" dirty="0"/>
            </a:br>
            <a:r>
              <a:rPr lang="fr-CA" dirty="0"/>
              <a:t>et coût de l’emprunt non corrigés de l’inflation. </a:t>
            </a:r>
          </a:p>
          <a:p>
            <a:pPr lvl="1"/>
            <a:r>
              <a:rPr lang="fr-CA" b="1" dirty="0"/>
              <a:t>Taux d’intérêt réel</a:t>
            </a:r>
            <a:r>
              <a:rPr lang="fr-CA" dirty="0"/>
              <a:t> : Taux d’intérêt nominal corrigé </a:t>
            </a:r>
            <a:br>
              <a:rPr lang="fr-CA" dirty="0"/>
            </a:br>
            <a:r>
              <a:rPr lang="fr-CA" dirty="0"/>
              <a:t>des effets de l’inflation. </a:t>
            </a:r>
          </a:p>
          <a:p>
            <a:pPr marL="180975" lvl="1" indent="0" algn="ctr">
              <a:buNone/>
            </a:pPr>
            <a:r>
              <a:rPr lang="fr-CA" dirty="0"/>
              <a:t>Taux d’intérêt réel = </a:t>
            </a:r>
            <a:br>
              <a:rPr lang="fr-CA" dirty="0"/>
            </a:br>
            <a:r>
              <a:rPr lang="fr-CA" dirty="0"/>
              <a:t>Taux d’intérêt nominal – Taux d’inflation</a:t>
            </a:r>
          </a:p>
          <a:p>
            <a:pPr lvl="1"/>
            <a:endParaRPr lang="fr-CA" dirty="0"/>
          </a:p>
        </p:txBody>
      </p:sp>
    </p:spTree>
    <p:extLst>
      <p:ext uri="{BB962C8B-B14F-4D97-AF65-F5344CB8AC3E}">
        <p14:creationId xmlns:p14="http://schemas.microsoft.com/office/powerpoint/2010/main" val="2873507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sz="3200" dirty="0"/>
              <a:t>Partie 2 : Les données </a:t>
            </a:r>
            <a:br>
              <a:rPr lang="fr-CA" sz="3200" dirty="0"/>
            </a:br>
            <a:r>
              <a:rPr lang="fr-CA" sz="3200" dirty="0"/>
              <a:t>de la macroéconomie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a:t>
            </a:fld>
            <a:endParaRPr lang="fr-CA" dirty="0"/>
          </a:p>
        </p:txBody>
      </p:sp>
      <p:sp>
        <p:nvSpPr>
          <p:cNvPr id="5" name="Espace réservé du texte 4"/>
          <p:cNvSpPr>
            <a:spLocks noGrp="1"/>
          </p:cNvSpPr>
          <p:nvPr>
            <p:ph type="body" sz="quarter" idx="13"/>
          </p:nvPr>
        </p:nvSpPr>
        <p:spPr/>
        <p:txBody>
          <a:bodyPr/>
          <a:lstStyle/>
          <a:p>
            <a:r>
              <a:rPr lang="fr-CA" dirty="0"/>
              <a:t>6</a:t>
            </a:r>
          </a:p>
        </p:txBody>
      </p:sp>
      <p:sp>
        <p:nvSpPr>
          <p:cNvPr id="8" name="Espace réservé du contenu 7"/>
          <p:cNvSpPr>
            <a:spLocks noGrp="1"/>
          </p:cNvSpPr>
          <p:nvPr>
            <p:ph sz="quarter" idx="12"/>
          </p:nvPr>
        </p:nvSpPr>
        <p:spPr>
          <a:xfrm>
            <a:off x="304800" y="2971800"/>
            <a:ext cx="8610780" cy="2376265"/>
          </a:xfrm>
        </p:spPr>
        <p:txBody>
          <a:bodyPr/>
          <a:lstStyle/>
          <a:p>
            <a:pPr algn="ctr"/>
            <a:r>
              <a:rPr lang="fr-CA" sz="4400" b="1" dirty="0">
                <a:solidFill>
                  <a:srgbClr val="5FAD6A"/>
                </a:solidFill>
              </a:rPr>
              <a:t>La mesure du coût de la vie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255245"/>
            <a:ext cx="7179141" cy="1157531"/>
          </a:xfrm>
        </p:spPr>
        <p:txBody>
          <a:bodyPr/>
          <a:lstStyle/>
          <a:p>
            <a:r>
              <a:rPr lang="fr-CA" sz="2600" dirty="0"/>
              <a:t>Figure 6.3 : Le taux d’intérêt nominal </a:t>
            </a:r>
            <a:br>
              <a:rPr lang="fr-CA" sz="2600" dirty="0"/>
            </a:br>
            <a:r>
              <a:rPr lang="fr-CA" sz="2600" dirty="0"/>
              <a:t>et le taux d’intérêt réel</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20</a:t>
            </a:fld>
            <a:endParaRPr lang="fr-CA" dirty="0"/>
          </a:p>
        </p:txBody>
      </p:sp>
      <p:pic>
        <p:nvPicPr>
          <p:cNvPr id="4" name="Image 3" descr="macro_figure6-3.jpg"/>
          <p:cNvPicPr>
            <a:picLocks noChangeAspect="1"/>
          </p:cNvPicPr>
          <p:nvPr/>
        </p:nvPicPr>
        <p:blipFill>
          <a:blip r:embed="rId3"/>
          <a:stretch>
            <a:fillRect/>
          </a:stretch>
        </p:blipFill>
        <p:spPr>
          <a:xfrm>
            <a:off x="1828800" y="1524000"/>
            <a:ext cx="5615940" cy="4648200"/>
          </a:xfrm>
          <a:prstGeom prst="rect">
            <a:avLst/>
          </a:prstGeom>
        </p:spPr>
      </p:pic>
    </p:spTree>
    <p:extLst>
      <p:ext uri="{BB962C8B-B14F-4D97-AF65-F5344CB8AC3E}">
        <p14:creationId xmlns:p14="http://schemas.microsoft.com/office/powerpoint/2010/main" val="2775206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57354" y="199767"/>
            <a:ext cx="7134245" cy="1157531"/>
          </a:xfrm>
        </p:spPr>
        <p:txBody>
          <a:bodyPr/>
          <a:lstStyle/>
          <a:p>
            <a:r>
              <a:rPr lang="fr-CA" sz="2800" dirty="0"/>
              <a:t>La correction des variables économiques</a:t>
            </a:r>
            <a:br>
              <a:rPr lang="fr-CA" sz="2800" dirty="0"/>
            </a:br>
            <a:r>
              <a:rPr lang="fr-CA" sz="2800" dirty="0"/>
              <a:t>pour tenir compte de l’inflation (suite)</a:t>
            </a:r>
            <a:endParaRPr lang="fr-FR" sz="28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21</a:t>
            </a:fld>
            <a:endParaRPr lang="fr-CA" dirty="0"/>
          </a:p>
        </p:txBody>
      </p:sp>
      <p:sp>
        <p:nvSpPr>
          <p:cNvPr id="4" name="Espace réservé du contenu 3"/>
          <p:cNvSpPr>
            <a:spLocks noGrp="1"/>
          </p:cNvSpPr>
          <p:nvPr>
            <p:ph sz="quarter" idx="12"/>
          </p:nvPr>
        </p:nvSpPr>
        <p:spPr/>
        <p:txBody>
          <a:bodyPr/>
          <a:lstStyle/>
          <a:p>
            <a:r>
              <a:rPr lang="fr-FR" b="1" dirty="0"/>
              <a:t>Bon à savoir : </a:t>
            </a:r>
          </a:p>
          <a:p>
            <a:r>
              <a:rPr lang="fr-FR" b="1" dirty="0"/>
              <a:t>Le calcul exact du taux d’intérêt réel</a:t>
            </a:r>
          </a:p>
          <a:p>
            <a:pPr lvl="1">
              <a:buFont typeface="Arial"/>
              <a:buChar char="•"/>
            </a:pPr>
            <a:r>
              <a:rPr lang="fr-FR" sz="2400" dirty="0"/>
              <a:t>La formule exacte permettant de calculer le taux d’intérêt réel est :</a:t>
            </a:r>
          </a:p>
          <a:p>
            <a:r>
              <a:rPr lang="fr-FR" sz="2500" i="1" dirty="0"/>
              <a:t>	 </a:t>
            </a:r>
            <a:r>
              <a:rPr lang="fr-FR" sz="2500" b="1" i="1" dirty="0"/>
              <a:t>r</a:t>
            </a:r>
            <a:r>
              <a:rPr lang="fr-CA" sz="2500" b="1" i="1" dirty="0"/>
              <a:t> = </a:t>
            </a:r>
            <a:r>
              <a:rPr lang="fr-CA" sz="2500" b="1" dirty="0"/>
              <a:t>(</a:t>
            </a:r>
            <a:r>
              <a:rPr lang="fr-CA" sz="2500" b="1" i="1" dirty="0"/>
              <a:t>i – </a:t>
            </a:r>
            <a:r>
              <a:rPr lang="fr-CA" sz="2500" b="1" i="1" dirty="0" err="1"/>
              <a:t>π</a:t>
            </a:r>
            <a:r>
              <a:rPr lang="fr-CA" sz="2500" b="1" dirty="0"/>
              <a:t>)</a:t>
            </a:r>
            <a:r>
              <a:rPr lang="fr-CA" sz="2500" b="1" i="1" dirty="0"/>
              <a:t>/( i + </a:t>
            </a:r>
            <a:r>
              <a:rPr lang="fr-CA" sz="2500" b="1" i="1" dirty="0" err="1"/>
              <a:t>π</a:t>
            </a:r>
            <a:r>
              <a:rPr lang="fr-CA" sz="2500" b="1" i="1" dirty="0"/>
              <a:t>)</a:t>
            </a:r>
          </a:p>
          <a:p>
            <a:r>
              <a:rPr lang="fr-CA" sz="2500" dirty="0"/>
              <a:t>	où</a:t>
            </a:r>
          </a:p>
          <a:p>
            <a:r>
              <a:rPr lang="fr-CA" sz="2500" i="1" dirty="0"/>
              <a:t>	 r</a:t>
            </a:r>
            <a:r>
              <a:rPr lang="fr-CA" sz="2500" dirty="0"/>
              <a:t> : taux d’intérêt réel</a:t>
            </a:r>
          </a:p>
          <a:p>
            <a:r>
              <a:rPr lang="fr-CA" sz="2500" i="1" dirty="0"/>
              <a:t>	 i </a:t>
            </a:r>
            <a:r>
              <a:rPr lang="fr-CA" sz="2500" dirty="0"/>
              <a:t>: taux d’intérêt nominal</a:t>
            </a:r>
          </a:p>
          <a:p>
            <a:r>
              <a:rPr lang="fr-CA" sz="2500" i="1" dirty="0"/>
              <a:t>	</a:t>
            </a:r>
            <a:r>
              <a:rPr lang="el-GR" sz="2500" i="1" dirty="0"/>
              <a:t>π</a:t>
            </a:r>
            <a:r>
              <a:rPr lang="fr-CA" sz="2500" i="1" dirty="0"/>
              <a:t> </a:t>
            </a:r>
            <a:r>
              <a:rPr lang="fr-CA" sz="2500" dirty="0"/>
              <a:t>: taux d’inflation</a:t>
            </a:r>
          </a:p>
          <a:p>
            <a:endParaRPr lang="fr-FR" sz="2500" dirty="0"/>
          </a:p>
        </p:txBody>
      </p:sp>
    </p:spTree>
    <p:extLst>
      <p:ext uri="{BB962C8B-B14F-4D97-AF65-F5344CB8AC3E}">
        <p14:creationId xmlns:p14="http://schemas.microsoft.com/office/powerpoint/2010/main" val="278622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57354" y="199767"/>
            <a:ext cx="7134245" cy="1157531"/>
          </a:xfrm>
        </p:spPr>
        <p:txBody>
          <a:bodyPr/>
          <a:lstStyle/>
          <a:p>
            <a:r>
              <a:rPr lang="fr-CA" sz="2800" dirty="0"/>
              <a:t>Statistique Canada (et d’autres) et l’IPC</a:t>
            </a:r>
            <a:endParaRPr lang="fr-FR" sz="28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22</a:t>
            </a:fld>
            <a:endParaRPr lang="fr-CA" dirty="0"/>
          </a:p>
        </p:txBody>
      </p:sp>
      <p:sp>
        <p:nvSpPr>
          <p:cNvPr id="4" name="Espace réservé du contenu 3"/>
          <p:cNvSpPr>
            <a:spLocks noGrp="1"/>
          </p:cNvSpPr>
          <p:nvPr>
            <p:ph sz="quarter" idx="12"/>
          </p:nvPr>
        </p:nvSpPr>
        <p:spPr/>
        <p:txBody>
          <a:bodyPr/>
          <a:lstStyle/>
          <a:p>
            <a:r>
              <a:rPr lang="fr-FR" sz="2500" dirty="0">
                <a:hlinkClick r:id="rId2"/>
              </a:rPr>
              <a:t>https://www.statcan.gc.ca/</a:t>
            </a:r>
            <a:endParaRPr lang="fr-FR" sz="2500" dirty="0"/>
          </a:p>
          <a:p>
            <a:endParaRPr lang="fr-FR" sz="2500" dirty="0"/>
          </a:p>
          <a:p>
            <a:endParaRPr lang="fr-FR" sz="2500" dirty="0"/>
          </a:p>
          <a:p>
            <a:r>
              <a:rPr lang="fr-FR" sz="2500" dirty="0">
                <a:hlinkClick r:id="rId3"/>
              </a:rPr>
              <a:t>https://www.youtube.com/watch?v=T9IchF7qQvg</a:t>
            </a:r>
            <a:endParaRPr lang="fr-FR" sz="2500" dirty="0"/>
          </a:p>
          <a:p>
            <a:r>
              <a:rPr lang="fr-FR" sz="2500" dirty="0">
                <a:hlinkClick r:id="rId4"/>
              </a:rPr>
              <a:t>https://www.youtube.com/watch?v=FgZcjrF4CQ4</a:t>
            </a:r>
            <a:endParaRPr lang="fr-FR" sz="2500" dirty="0"/>
          </a:p>
          <a:p>
            <a:r>
              <a:rPr lang="fr-FR" sz="2500" dirty="0">
                <a:hlinkClick r:id="rId5"/>
              </a:rPr>
              <a:t>https://www.youtube.com/watch?v=70f0JtJdZ1M</a:t>
            </a:r>
            <a:r>
              <a:rPr lang="fr-FR" sz="2500" dirty="0"/>
              <a:t> </a:t>
            </a:r>
          </a:p>
        </p:txBody>
      </p:sp>
    </p:spTree>
    <p:extLst>
      <p:ext uri="{BB962C8B-B14F-4D97-AF65-F5344CB8AC3E}">
        <p14:creationId xmlns:p14="http://schemas.microsoft.com/office/powerpoint/2010/main" val="126160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57354" y="199767"/>
            <a:ext cx="7134245" cy="1157531"/>
          </a:xfrm>
        </p:spPr>
        <p:txBody>
          <a:bodyPr/>
          <a:lstStyle/>
          <a:p>
            <a:r>
              <a:rPr lang="fr-CA" sz="2800" dirty="0"/>
              <a:t>Hyperinflation Allemande </a:t>
            </a:r>
            <a:endParaRPr lang="fr-FR" sz="28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23</a:t>
            </a:fld>
            <a:endParaRPr lang="fr-CA" dirty="0"/>
          </a:p>
        </p:txBody>
      </p:sp>
      <p:pic>
        <p:nvPicPr>
          <p:cNvPr id="5" name="Picture 4"/>
          <p:cNvPicPr>
            <a:picLocks noChangeAspect="1"/>
          </p:cNvPicPr>
          <p:nvPr/>
        </p:nvPicPr>
        <p:blipFill>
          <a:blip r:embed="rId2"/>
          <a:stretch>
            <a:fillRect/>
          </a:stretch>
        </p:blipFill>
        <p:spPr>
          <a:xfrm>
            <a:off x="467544" y="2348880"/>
            <a:ext cx="5055600" cy="2519346"/>
          </a:xfrm>
          <a:prstGeom prst="rect">
            <a:avLst/>
          </a:prstGeom>
        </p:spPr>
      </p:pic>
      <p:pic>
        <p:nvPicPr>
          <p:cNvPr id="7" name="Picture 6"/>
          <p:cNvPicPr>
            <a:picLocks noChangeAspect="1"/>
          </p:cNvPicPr>
          <p:nvPr/>
        </p:nvPicPr>
        <p:blipFill>
          <a:blip r:embed="rId3"/>
          <a:stretch>
            <a:fillRect/>
          </a:stretch>
        </p:blipFill>
        <p:spPr>
          <a:xfrm>
            <a:off x="5652120" y="2564904"/>
            <a:ext cx="2697249" cy="2184772"/>
          </a:xfrm>
          <a:prstGeom prst="rect">
            <a:avLst/>
          </a:prstGeom>
        </p:spPr>
      </p:pic>
    </p:spTree>
    <p:extLst>
      <p:ext uri="{BB962C8B-B14F-4D97-AF65-F5344CB8AC3E}">
        <p14:creationId xmlns:p14="http://schemas.microsoft.com/office/powerpoint/2010/main" val="2032620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07134" cy="1157531"/>
          </a:xfrm>
        </p:spPr>
        <p:txBody>
          <a:bodyPr/>
          <a:lstStyle/>
          <a:p>
            <a:r>
              <a:rPr lang="fr-CA" dirty="0"/>
              <a:t>Conclusion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24</a:t>
            </a:fld>
            <a:endParaRPr lang="fr-CA" dirty="0"/>
          </a:p>
        </p:txBody>
      </p:sp>
      <p:sp>
        <p:nvSpPr>
          <p:cNvPr id="7" name="Espace réservé du contenu 7"/>
          <p:cNvSpPr>
            <a:spLocks noGrp="1"/>
          </p:cNvSpPr>
          <p:nvPr>
            <p:ph sz="quarter" idx="12"/>
          </p:nvPr>
        </p:nvSpPr>
        <p:spPr>
          <a:xfrm>
            <a:off x="0" y="1600200"/>
            <a:ext cx="8839200" cy="4449775"/>
          </a:xfrm>
        </p:spPr>
        <p:txBody>
          <a:bodyPr/>
          <a:lstStyle/>
          <a:p>
            <a:pPr lvl="1"/>
            <a:r>
              <a:rPr lang="fr-CA" dirty="0"/>
              <a:t>Dans ce chapitre, nous avons vu comment les économistes estiment l’augmentation du niveau général des prix et comment ils se servent des indices de prix  pour rajuster les variables économiques touchées          par l’inflation.</a:t>
            </a:r>
          </a:p>
          <a:p>
            <a:pPr lvl="1"/>
            <a:r>
              <a:rPr lang="fr-CA" dirty="0"/>
              <a:t>Il faut encore examiner les causes et les effets de l’inflation, de même que ses conséquences sur d’autres variables économiques.</a:t>
            </a:r>
          </a:p>
        </p:txBody>
      </p:sp>
    </p:spTree>
    <p:extLst>
      <p:ext uri="{BB962C8B-B14F-4D97-AF65-F5344CB8AC3E}">
        <p14:creationId xmlns:p14="http://schemas.microsoft.com/office/powerpoint/2010/main" val="1386213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a:t>Introduction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a:t>
            </a:fld>
            <a:endParaRPr lang="fr-CA" dirty="0"/>
          </a:p>
        </p:txBody>
      </p:sp>
      <p:sp>
        <p:nvSpPr>
          <p:cNvPr id="5" name="Espace réservé du texte 4"/>
          <p:cNvSpPr>
            <a:spLocks noGrp="1"/>
          </p:cNvSpPr>
          <p:nvPr>
            <p:ph type="body" sz="quarter" idx="13"/>
          </p:nvPr>
        </p:nvSpPr>
        <p:spPr/>
        <p:txBody>
          <a:bodyPr/>
          <a:lstStyle/>
          <a:p>
            <a:r>
              <a:rPr lang="fr-CA" dirty="0"/>
              <a:t>6</a:t>
            </a:r>
          </a:p>
        </p:txBody>
      </p:sp>
      <p:sp>
        <p:nvSpPr>
          <p:cNvPr id="2" name="TextBox 1"/>
          <p:cNvSpPr txBox="1"/>
          <p:nvPr/>
        </p:nvSpPr>
        <p:spPr>
          <a:xfrm>
            <a:off x="2667000" y="-155222"/>
            <a:ext cx="184666" cy="369332"/>
          </a:xfrm>
          <a:prstGeom prst="rect">
            <a:avLst/>
          </a:prstGeom>
          <a:noFill/>
        </p:spPr>
        <p:txBody>
          <a:bodyPr wrap="none" rtlCol="0">
            <a:spAutoFit/>
          </a:bodyPr>
          <a:lstStyle/>
          <a:p>
            <a:endParaRPr lang="en-US" dirty="0"/>
          </a:p>
        </p:txBody>
      </p:sp>
      <p:sp>
        <p:nvSpPr>
          <p:cNvPr id="9" name="Espace réservé du contenu 7"/>
          <p:cNvSpPr>
            <a:spLocks noGrp="1"/>
          </p:cNvSpPr>
          <p:nvPr>
            <p:ph sz="quarter" idx="12"/>
          </p:nvPr>
        </p:nvSpPr>
        <p:spPr>
          <a:xfrm>
            <a:off x="110945" y="1643050"/>
            <a:ext cx="8610780" cy="4449775"/>
          </a:xfrm>
        </p:spPr>
        <p:txBody>
          <a:bodyPr/>
          <a:lstStyle/>
          <a:p>
            <a:pPr lvl="1"/>
            <a:r>
              <a:rPr lang="fr-CA" dirty="0"/>
              <a:t>L’indice des prix à la consommation (IPC) permet </a:t>
            </a:r>
            <a:br>
              <a:rPr lang="fr-CA" dirty="0"/>
            </a:br>
            <a:r>
              <a:rPr lang="fr-CA" dirty="0"/>
              <a:t>de suivre l’évolution du coût de la vie.</a:t>
            </a:r>
          </a:p>
          <a:p>
            <a:pPr lvl="1"/>
            <a:r>
              <a:rPr lang="fr-CA" dirty="0"/>
              <a:t>Lorsque cet indice augmente, une famille doit dépenser davantage pour acheter les mêmes biens et services.</a:t>
            </a:r>
          </a:p>
          <a:p>
            <a:pPr lvl="1"/>
            <a:r>
              <a:rPr lang="fr-CA" dirty="0"/>
              <a:t>Le taux d’inflation mesure la variation, en pourcentage, du niveau général des prix d’une période à l’autre. </a:t>
            </a:r>
          </a:p>
        </p:txBody>
      </p:sp>
    </p:spTree>
    <p:extLst>
      <p:ext uri="{BB962C8B-B14F-4D97-AF65-F5344CB8AC3E}">
        <p14:creationId xmlns:p14="http://schemas.microsoft.com/office/powerpoint/2010/main" val="836669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35696" y="188640"/>
            <a:ext cx="6864370" cy="1157531"/>
          </a:xfrm>
        </p:spPr>
        <p:txBody>
          <a:bodyPr/>
          <a:lstStyle/>
          <a:p>
            <a:r>
              <a:rPr lang="fr-CA" dirty="0"/>
              <a:t>L’indice </a:t>
            </a:r>
            <a:br>
              <a:rPr lang="fr-CA" dirty="0"/>
            </a:br>
            <a:r>
              <a:rPr lang="fr-CA" dirty="0"/>
              <a:t>des prix à la consommation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lvl="1"/>
            <a:r>
              <a:rPr lang="fr-CA" b="1" dirty="0"/>
              <a:t>Indice des prix à la consommation (IPC) </a:t>
            </a:r>
            <a:r>
              <a:rPr lang="fr-CA" dirty="0"/>
              <a:t>: Mesure </a:t>
            </a:r>
            <a:br>
              <a:rPr lang="fr-CA" dirty="0"/>
            </a:br>
            <a:r>
              <a:rPr lang="fr-CA" dirty="0"/>
              <a:t>du prix moyen des biens et des services achetés par </a:t>
            </a:r>
            <a:br>
              <a:rPr lang="fr-CA" dirty="0"/>
            </a:br>
            <a:r>
              <a:rPr lang="fr-CA" dirty="0"/>
              <a:t>un ménage type. </a:t>
            </a:r>
          </a:p>
          <a:p>
            <a:pPr lvl="1"/>
            <a:r>
              <a:rPr lang="fr-CA" dirty="0"/>
              <a:t>Statistique Canada calcule et publie l’IPC mensuellement. </a:t>
            </a:r>
          </a:p>
        </p:txBody>
      </p:sp>
    </p:spTree>
    <p:extLst>
      <p:ext uri="{BB962C8B-B14F-4D97-AF65-F5344CB8AC3E}">
        <p14:creationId xmlns:p14="http://schemas.microsoft.com/office/powerpoint/2010/main" val="3201770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L’indice </a:t>
            </a:r>
            <a:br>
              <a:rPr lang="fr-CA" dirty="0"/>
            </a:br>
            <a:r>
              <a:rPr lang="fr-CA" dirty="0"/>
              <a:t>des prix à la consommation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a:t>
            </a:fld>
            <a:endParaRPr lang="fr-CA" dirty="0"/>
          </a:p>
        </p:txBody>
      </p:sp>
      <p:sp>
        <p:nvSpPr>
          <p:cNvPr id="7" name="Espace réservé du contenu 7"/>
          <p:cNvSpPr>
            <a:spLocks noGrp="1"/>
          </p:cNvSpPr>
          <p:nvPr>
            <p:ph sz="quarter" idx="12"/>
          </p:nvPr>
        </p:nvSpPr>
        <p:spPr>
          <a:xfrm>
            <a:off x="110945" y="1643050"/>
            <a:ext cx="8610780" cy="4449775"/>
          </a:xfrm>
        </p:spPr>
        <p:txBody>
          <a:bodyPr/>
          <a:lstStyle/>
          <a:p>
            <a:pPr marL="180975" lvl="1" indent="0">
              <a:buNone/>
            </a:pPr>
            <a:r>
              <a:rPr lang="fr-CA" sz="2600" b="1" dirty="0"/>
              <a:t>Le calcul de l’indice des prix à la consommation</a:t>
            </a:r>
          </a:p>
          <a:p>
            <a:pPr lvl="1"/>
            <a:r>
              <a:rPr lang="fr-CA" dirty="0"/>
              <a:t>L’IPC se calcule en cinq étapes :</a:t>
            </a:r>
          </a:p>
          <a:p>
            <a:pPr lvl="2"/>
            <a:r>
              <a:rPr lang="fr-CA" dirty="0"/>
              <a:t>La composition du panier.</a:t>
            </a:r>
          </a:p>
          <a:p>
            <a:pPr lvl="2"/>
            <a:r>
              <a:rPr lang="fr-CA" dirty="0"/>
              <a:t>La recherche des prix.</a:t>
            </a:r>
          </a:p>
          <a:p>
            <a:pPr lvl="2"/>
            <a:r>
              <a:rPr lang="fr-CA" dirty="0"/>
              <a:t>Le calcul du coût du panier.</a:t>
            </a:r>
          </a:p>
          <a:p>
            <a:pPr lvl="2"/>
            <a:r>
              <a:rPr lang="fr-CA" dirty="0"/>
              <a:t>Le choix d’une année de base et le calcul de l’indice.</a:t>
            </a:r>
          </a:p>
          <a:p>
            <a:pPr lvl="2"/>
            <a:r>
              <a:rPr lang="fr-CA" dirty="0"/>
              <a:t>Le calcul du taux d’inflation.</a:t>
            </a:r>
          </a:p>
          <a:p>
            <a:pPr lvl="1"/>
            <a:endParaRPr lang="fr-CA" sz="2600" b="1" dirty="0"/>
          </a:p>
        </p:txBody>
      </p:sp>
    </p:spTree>
    <p:extLst>
      <p:ext uri="{BB962C8B-B14F-4D97-AF65-F5344CB8AC3E}">
        <p14:creationId xmlns:p14="http://schemas.microsoft.com/office/powerpoint/2010/main" val="1197443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964859" y="304800"/>
            <a:ext cx="7179141" cy="1157531"/>
          </a:xfrm>
        </p:spPr>
        <p:txBody>
          <a:bodyPr/>
          <a:lstStyle/>
          <a:p>
            <a:r>
              <a:rPr lang="fr-CA" sz="2600" dirty="0"/>
              <a:t>Tableau 6.1 : Le calcul de l’indice des prix </a:t>
            </a:r>
            <a:br>
              <a:rPr lang="fr-CA" sz="2600" dirty="0"/>
            </a:br>
            <a:r>
              <a:rPr lang="fr-CA" sz="2600" dirty="0"/>
              <a:t>à la consommation et du taux d’inflation : </a:t>
            </a:r>
            <a:br>
              <a:rPr lang="fr-CA" sz="2600" dirty="0"/>
            </a:br>
            <a:r>
              <a:rPr lang="fr-CA" sz="2600" dirty="0"/>
              <a:t>un exemple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a:t>
            </a:fld>
            <a:endParaRPr lang="fr-CA" dirty="0"/>
          </a:p>
        </p:txBody>
      </p:sp>
      <p:pic>
        <p:nvPicPr>
          <p:cNvPr id="4" name="Image 3" descr="macro_tableau6-1_a.jpg"/>
          <p:cNvPicPr>
            <a:picLocks noChangeAspect="1"/>
          </p:cNvPicPr>
          <p:nvPr/>
        </p:nvPicPr>
        <p:blipFill>
          <a:blip r:embed="rId3"/>
          <a:stretch>
            <a:fillRect/>
          </a:stretch>
        </p:blipFill>
        <p:spPr>
          <a:xfrm>
            <a:off x="914400" y="1676400"/>
            <a:ext cx="7437821" cy="1676400"/>
          </a:xfrm>
          <a:prstGeom prst="rect">
            <a:avLst/>
          </a:prstGeom>
        </p:spPr>
      </p:pic>
      <p:pic>
        <p:nvPicPr>
          <p:cNvPr id="6" name="Image 5" descr="macro_tableau6-1_b.jpg"/>
          <p:cNvPicPr>
            <a:picLocks noChangeAspect="1"/>
          </p:cNvPicPr>
          <p:nvPr/>
        </p:nvPicPr>
        <p:blipFill>
          <a:blip r:embed="rId4"/>
          <a:stretch>
            <a:fillRect/>
          </a:stretch>
        </p:blipFill>
        <p:spPr>
          <a:xfrm>
            <a:off x="914400" y="3429000"/>
            <a:ext cx="7391400" cy="2712089"/>
          </a:xfrm>
          <a:prstGeom prst="rect">
            <a:avLst/>
          </a:prstGeom>
        </p:spPr>
      </p:pic>
    </p:spTree>
    <p:extLst>
      <p:ext uri="{BB962C8B-B14F-4D97-AF65-F5344CB8AC3E}">
        <p14:creationId xmlns:p14="http://schemas.microsoft.com/office/powerpoint/2010/main" val="382620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05000" y="304800"/>
            <a:ext cx="7058045" cy="1157531"/>
          </a:xfrm>
        </p:spPr>
        <p:txBody>
          <a:bodyPr/>
          <a:lstStyle/>
          <a:p>
            <a:r>
              <a:rPr lang="fr-CA" sz="2600" dirty="0"/>
              <a:t>Tableau 6.1 : Le calcul de l’indice des prix </a:t>
            </a:r>
            <a:br>
              <a:rPr lang="fr-CA" sz="2600" dirty="0"/>
            </a:br>
            <a:r>
              <a:rPr lang="fr-CA" sz="2600" dirty="0"/>
              <a:t>à la consommation et du taux d’inflation : </a:t>
            </a:r>
            <a:br>
              <a:rPr lang="fr-CA" sz="2600" dirty="0"/>
            </a:br>
            <a:r>
              <a:rPr lang="fr-CA" sz="2600" dirty="0"/>
              <a:t>un exemple (suite)</a:t>
            </a:r>
            <a:endParaRPr lang="fr-FR"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7</a:t>
            </a:fld>
            <a:endParaRPr lang="fr-CA" dirty="0"/>
          </a:p>
        </p:txBody>
      </p:sp>
      <p:pic>
        <p:nvPicPr>
          <p:cNvPr id="5" name="Espace réservé du contenu 4" descr="macro_tableau6-1_c.jpg"/>
          <p:cNvPicPr>
            <a:picLocks noGrp="1" noChangeAspect="1"/>
          </p:cNvPicPr>
          <p:nvPr>
            <p:ph sz="quarter" idx="12"/>
          </p:nvPr>
        </p:nvPicPr>
        <p:blipFill>
          <a:blip r:embed="rId2"/>
          <a:srcRect t="-32642" b="-32642"/>
          <a:stretch>
            <a:fillRect/>
          </a:stretch>
        </p:blipFill>
        <p:spPr>
          <a:xfrm>
            <a:off x="1219199" y="914400"/>
            <a:ext cx="6782929" cy="3505200"/>
          </a:xfrm>
        </p:spPr>
      </p:pic>
      <p:pic>
        <p:nvPicPr>
          <p:cNvPr id="6" name="Image 5" descr="macro_tableau6-1_d.jpg"/>
          <p:cNvPicPr>
            <a:picLocks noChangeAspect="1"/>
          </p:cNvPicPr>
          <p:nvPr/>
        </p:nvPicPr>
        <p:blipFill>
          <a:blip r:embed="rId3"/>
          <a:stretch>
            <a:fillRect/>
          </a:stretch>
        </p:blipFill>
        <p:spPr>
          <a:xfrm>
            <a:off x="1219200" y="3810000"/>
            <a:ext cx="6831523" cy="22860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05000" y="304800"/>
            <a:ext cx="6864370" cy="1157531"/>
          </a:xfrm>
        </p:spPr>
        <p:txBody>
          <a:bodyPr/>
          <a:lstStyle/>
          <a:p>
            <a:r>
              <a:rPr lang="fr-CA" sz="2600" dirty="0"/>
              <a:t>Tableau 6.1 : Le calcul de l’indice des prix </a:t>
            </a:r>
            <a:br>
              <a:rPr lang="fr-CA" sz="2600" dirty="0"/>
            </a:br>
            <a:r>
              <a:rPr lang="fr-CA" sz="2600" dirty="0"/>
              <a:t>à la consommation et du taux d’inflation : </a:t>
            </a:r>
            <a:br>
              <a:rPr lang="fr-CA" sz="2600" dirty="0"/>
            </a:br>
            <a:r>
              <a:rPr lang="fr-CA" sz="2600" dirty="0"/>
              <a:t>un exemple (suite)</a:t>
            </a:r>
            <a:endParaRPr lang="fr-FR"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8</a:t>
            </a:fld>
            <a:endParaRPr lang="fr-CA" dirty="0"/>
          </a:p>
        </p:txBody>
      </p:sp>
      <p:pic>
        <p:nvPicPr>
          <p:cNvPr id="5" name="Espace réservé du contenu 4" descr="macro_tableau6-1_e.jpg"/>
          <p:cNvPicPr>
            <a:picLocks noGrp="1" noChangeAspect="1"/>
          </p:cNvPicPr>
          <p:nvPr>
            <p:ph sz="quarter" idx="12"/>
          </p:nvPr>
        </p:nvPicPr>
        <p:blipFill>
          <a:blip r:embed="rId2"/>
          <a:srcRect t="-42163" b="-42163"/>
          <a:stretch>
            <a:fillRect/>
          </a:stretch>
        </p:blipFill>
        <p:spPr>
          <a:xfrm>
            <a:off x="990600" y="1905000"/>
            <a:ext cx="7280455" cy="3762306"/>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255245"/>
            <a:ext cx="7179141" cy="1157531"/>
          </a:xfrm>
        </p:spPr>
        <p:txBody>
          <a:bodyPr/>
          <a:lstStyle/>
          <a:p>
            <a:r>
              <a:rPr lang="fr-CA" sz="2600" dirty="0"/>
              <a:t>Figure 6.1 : La composition des dépenses </a:t>
            </a:r>
            <a:br>
              <a:rPr lang="fr-CA" sz="2600" dirty="0"/>
            </a:br>
            <a:r>
              <a:rPr lang="fr-CA" sz="2600" dirty="0"/>
              <a:t>de consommation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9</a:t>
            </a:fld>
            <a:endParaRPr lang="fr-CA" dirty="0"/>
          </a:p>
        </p:txBody>
      </p:sp>
      <p:pic>
        <p:nvPicPr>
          <p:cNvPr id="4" name="Image 3" descr="macro_figure6-1.jpg"/>
          <p:cNvPicPr>
            <a:picLocks noChangeAspect="1"/>
          </p:cNvPicPr>
          <p:nvPr/>
        </p:nvPicPr>
        <p:blipFill>
          <a:blip r:embed="rId3"/>
          <a:stretch>
            <a:fillRect/>
          </a:stretch>
        </p:blipFill>
        <p:spPr>
          <a:xfrm>
            <a:off x="179512" y="1484784"/>
            <a:ext cx="3569154" cy="4648200"/>
          </a:xfrm>
          <a:prstGeom prst="rect">
            <a:avLst/>
          </a:prstGeom>
        </p:spPr>
      </p:pic>
      <p:sp>
        <p:nvSpPr>
          <p:cNvPr id="2" name="Rectangle 1">
            <a:extLst>
              <a:ext uri="{FF2B5EF4-FFF2-40B4-BE49-F238E27FC236}">
                <a16:creationId xmlns:a16="http://schemas.microsoft.com/office/drawing/2014/main" id="{D8D8A2D6-C8DF-344F-A1E4-B1684027AD85}"/>
              </a:ext>
            </a:extLst>
          </p:cNvPr>
          <p:cNvSpPr/>
          <p:nvPr/>
        </p:nvSpPr>
        <p:spPr>
          <a:xfrm>
            <a:off x="3559441" y="4221088"/>
            <a:ext cx="5477054" cy="1015663"/>
          </a:xfrm>
          <a:prstGeom prst="rect">
            <a:avLst/>
          </a:prstGeom>
        </p:spPr>
        <p:txBody>
          <a:bodyPr wrap="square">
            <a:spAutoFit/>
          </a:bodyPr>
          <a:lstStyle/>
          <a:p>
            <a:r>
              <a:rPr lang="fr-CA" sz="2400" dirty="0"/>
              <a:t>Les données de 2020 :  </a:t>
            </a:r>
            <a:r>
              <a:rPr lang="fr-CA" dirty="0">
                <a:hlinkClick r:id="rId4"/>
              </a:rPr>
              <a:t>https://www150.statcan.gc.ca/t1/tbl1/fr/cv.action?pid=1810000701</a:t>
            </a:r>
            <a:r>
              <a:rPr lang="fr-CA" dirty="0"/>
              <a:t> </a:t>
            </a:r>
          </a:p>
        </p:txBody>
      </p:sp>
    </p:spTree>
    <p:extLst>
      <p:ext uri="{BB962C8B-B14F-4D97-AF65-F5344CB8AC3E}">
        <p14:creationId xmlns:p14="http://schemas.microsoft.com/office/powerpoint/2010/main" val="3087639638"/>
      </p:ext>
    </p:extLst>
  </p:cSld>
  <p:clrMapOvr>
    <a:masterClrMapping/>
  </p:clrMapOvr>
</p:sld>
</file>

<file path=ppt/theme/theme1.xml><?xml version="1.0" encoding="utf-8"?>
<a:theme xmlns:a="http://schemas.openxmlformats.org/drawingml/2006/main" name="Conception personnalisée">
  <a:themeElements>
    <a:clrScheme name="Marketi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87A1"/>
      </a:hlink>
      <a:folHlink>
        <a:srgbClr val="8EAB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16123</TotalTime>
  <Words>1248</Words>
  <Application>Microsoft Macintosh PowerPoint</Application>
  <PresentationFormat>On-screen Show (4:3)</PresentationFormat>
  <Paragraphs>122</Paragraphs>
  <Slides>24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 Unicode MS</vt:lpstr>
      <vt:lpstr>Arial</vt:lpstr>
      <vt:lpstr>BlissMedium</vt:lpstr>
      <vt:lpstr>Formata-Medium</vt:lpstr>
      <vt:lpstr>Wingdings</vt:lpstr>
      <vt:lpstr>Conception personnalisée</vt:lpstr>
      <vt:lpstr>PowerPoint Presentation</vt:lpstr>
      <vt:lpstr>Partie 2 : Les données  de la macroéconomie</vt:lpstr>
      <vt:lpstr>Introduction</vt:lpstr>
      <vt:lpstr>L’indice  des prix à la consommation</vt:lpstr>
      <vt:lpstr>L’indice  des prix à la consommation (suite)</vt:lpstr>
      <vt:lpstr>Tableau 6.1 : Le calcul de l’indice des prix  à la consommation et du taux d’inflation :  un exemple</vt:lpstr>
      <vt:lpstr>Tableau 6.1 : Le calcul de l’indice des prix  à la consommation et du taux d’inflation :  un exemple (suite)</vt:lpstr>
      <vt:lpstr>Tableau 6.1 : Le calcul de l’indice des prix  à la consommation et du taux d’inflation :  un exemple (suite)</vt:lpstr>
      <vt:lpstr>Figure 6.1 : La composition des dépenses  de consommation</vt:lpstr>
      <vt:lpstr>L’indice  des prix à la consommation (suite)</vt:lpstr>
      <vt:lpstr>L’indice  des prix à la consommation (suite)</vt:lpstr>
      <vt:lpstr>L’indice  des prix à la consommation (suite)</vt:lpstr>
      <vt:lpstr>Figure 6.2 :  Deux mesures de l’inflation</vt:lpstr>
      <vt:lpstr>La correction des variables économiques pour tenir compte de l’inflation</vt:lpstr>
      <vt:lpstr>La correction des variables économiques pour tenir compte de l’inflation (suite)</vt:lpstr>
      <vt:lpstr>La correction des variables économiques pour tenir compte de l’inflation (suite)</vt:lpstr>
      <vt:lpstr>La correction des variables économiques pour tenir compte de l’inflation (suite)</vt:lpstr>
      <vt:lpstr>La correction des variables économiques pour tenir compte de l’inflation (suite)</vt:lpstr>
      <vt:lpstr>La correction des variables économiques pour tenir compte de l’inflation (suite)</vt:lpstr>
      <vt:lpstr>Figure 6.3 : Le taux d’intérêt nominal  et le taux d’intérêt réel</vt:lpstr>
      <vt:lpstr>La correction des variables économiques pour tenir compte de l’inflation (suite)</vt:lpstr>
      <vt:lpstr>Statistique Canada (et d’autres) et l’IPC</vt:lpstr>
      <vt:lpstr>Hyperinflation Allemande </vt:lpstr>
      <vt:lpstr>Conclusion</vt:lpstr>
    </vt:vector>
  </TitlesOfParts>
  <Company>Cheneliere-Education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 Nouvelle génération</dc:title>
  <dc:creator>Maria Sheink</dc:creator>
  <cp:lastModifiedBy>Marc Prudhomme</cp:lastModifiedBy>
  <cp:revision>991</cp:revision>
  <cp:lastPrinted>2010-03-09T15:24:54Z</cp:lastPrinted>
  <dcterms:created xsi:type="dcterms:W3CDTF">2014-05-13T13:42:18Z</dcterms:created>
  <dcterms:modified xsi:type="dcterms:W3CDTF">2022-01-25T23:27:04Z</dcterms:modified>
</cp:coreProperties>
</file>